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6" r:id="rId2"/>
    <p:sldId id="257" r:id="rId3"/>
    <p:sldId id="286" r:id="rId4"/>
    <p:sldId id="296" r:id="rId5"/>
    <p:sldId id="297" r:id="rId6"/>
    <p:sldId id="298" r:id="rId7"/>
    <p:sldId id="313" r:id="rId8"/>
    <p:sldId id="311" r:id="rId9"/>
    <p:sldId id="289" r:id="rId10"/>
    <p:sldId id="299" r:id="rId11"/>
    <p:sldId id="292" r:id="rId12"/>
    <p:sldId id="294" r:id="rId13"/>
    <p:sldId id="316" r:id="rId14"/>
    <p:sldId id="315" r:id="rId15"/>
    <p:sldId id="317" r:id="rId16"/>
    <p:sldId id="318" r:id="rId17"/>
    <p:sldId id="300" r:id="rId18"/>
    <p:sldId id="301" r:id="rId19"/>
    <p:sldId id="287" r:id="rId20"/>
    <p:sldId id="305" r:id="rId21"/>
    <p:sldId id="306" r:id="rId22"/>
    <p:sldId id="312" r:id="rId23"/>
    <p:sldId id="290" r:id="rId24"/>
    <p:sldId id="307" r:id="rId25"/>
    <p:sldId id="308" r:id="rId26"/>
    <p:sldId id="291" r:id="rId27"/>
    <p:sldId id="309" r:id="rId28"/>
    <p:sldId id="320" r:id="rId29"/>
    <p:sldId id="288" r:id="rId30"/>
    <p:sldId id="303" r:id="rId31"/>
    <p:sldId id="319" r:id="rId32"/>
    <p:sldId id="304" r:id="rId33"/>
    <p:sldId id="284" r:id="rId34"/>
    <p:sldId id="321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78" autoAdjust="0"/>
    <p:restoredTop sz="87954" autoAdjust="0"/>
  </p:normalViewPr>
  <p:slideViewPr>
    <p:cSldViewPr snapToGrid="0">
      <p:cViewPr varScale="1">
        <p:scale>
          <a:sx n="168" d="100"/>
          <a:sy n="168" d="100"/>
        </p:scale>
        <p:origin x="224" y="3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6DBF41-98D5-4B29-8B81-B31614D19ACC}" type="datetimeFigureOut">
              <a:rPr lang="en-US" smtClean="0"/>
              <a:t>7/9/24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4F40D4-862D-491C-85E3-1A34EFA2B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53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YMWV – Your Mileage </a:t>
            </a:r>
            <a:r>
              <a:rPr lang="en-US" i="1" noProof="0" dirty="0"/>
              <a:t>Will</a:t>
            </a:r>
            <a:r>
              <a:rPr lang="en-US" noProof="0" dirty="0"/>
              <a:t> Vary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683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153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HBR's 10 Must Reads for New Managers (https://</a:t>
            </a:r>
            <a:r>
              <a:rPr lang="en-US" dirty="0" err="1"/>
              <a:t>store.hbr.org</a:t>
            </a:r>
            <a:r>
              <a:rPr lang="en-US" dirty="0"/>
              <a:t>/product/hbr-s-10-must-reads-for-new-managers-with-bonus-article-how-managers-become-leaders-by-michael-d-watkins/10134)</a:t>
            </a:r>
          </a:p>
          <a:p>
            <a:r>
              <a:rPr lang="en-US" dirty="0"/>
              <a:t>The Manager's Path (https://</a:t>
            </a:r>
            <a:r>
              <a:rPr lang="en-US" dirty="0" err="1"/>
              <a:t>www.oreilly.com</a:t>
            </a:r>
            <a:r>
              <a:rPr lang="en-US" dirty="0"/>
              <a:t>/library/view/the-managers-path/9781491973882/)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055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Culture Map (https://</a:t>
            </a:r>
            <a:r>
              <a:rPr lang="en-US" dirty="0" err="1"/>
              <a:t>erinmeyer.com</a:t>
            </a:r>
            <a:r>
              <a:rPr lang="en-US" dirty="0"/>
              <a:t>/books/the-culture-map/)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48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1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Photo taken on Monday 2023-09-04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222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mention how asking the student about the </a:t>
            </a:r>
            <a:r>
              <a:rPr lang="en-US" i="1" dirty="0"/>
              <a:t>Galen Framework</a:t>
            </a:r>
            <a:r>
              <a:rPr lang="en-US" dirty="0"/>
              <a:t> was interpreted as an ask to evaluate it.</a:t>
            </a:r>
          </a:p>
          <a:p>
            <a:r>
              <a:rPr lang="en-US" dirty="0"/>
              <a:t>And also mention the story about someone from the hardware team remembering me talking about “having the team’s back”.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34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External developer for a year (at €90/h): €172,800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F40D4-862D-491C-85E3-1A34EFA2BD0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59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208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413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39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1050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085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916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508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1149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259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27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779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572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9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024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14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42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66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9BC75CE-03FF-4667-898C-4C70B4392062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96F5E7-F682-4EF4-B497-31A1129DA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3589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nnisdietrich/First180Day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eadership" TargetMode="External"/><Relationship Id="rId2" Type="http://schemas.openxmlformats.org/officeDocument/2006/relationships/hyperlink" Target="https://en.wikipedia.org/wiki/Managemen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ustomer_experience#Customer_journey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E8B18-EE58-FCFA-5F4C-B4E020A1A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51020"/>
            <a:ext cx="8825658" cy="3329581"/>
          </a:xfrm>
        </p:spPr>
        <p:txBody>
          <a:bodyPr/>
          <a:lstStyle/>
          <a:p>
            <a:r>
              <a:rPr lang="en-US" dirty="0"/>
              <a:t>Sitting in meetings all day long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1AA553-B394-D499-F860-EC83862DAA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My first 180 days as a new Software Engineering Manager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F667715-1050-2040-8DF1-798ADAED5BFB}"/>
              </a:ext>
            </a:extLst>
          </p:cNvPr>
          <p:cNvSpPr txBox="1">
            <a:spLocks/>
          </p:cNvSpPr>
          <p:nvPr/>
        </p:nvSpPr>
        <p:spPr>
          <a:xfrm>
            <a:off x="1154955" y="5638800"/>
            <a:ext cx="8825658" cy="861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Dennis Dietrich</a:t>
            </a:r>
            <a:br>
              <a:rPr lang="en-US" dirty="0"/>
            </a:br>
            <a:r>
              <a:rPr lang="en-US" dirty="0"/>
              <a:t>Manager Software Development ICS, Phoenix Contact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3710E30-B99D-9D8F-6DBD-62D6866A90A5}"/>
              </a:ext>
            </a:extLst>
          </p:cNvPr>
          <p:cNvSpPr txBox="1">
            <a:spLocks/>
          </p:cNvSpPr>
          <p:nvPr/>
        </p:nvSpPr>
        <p:spPr>
          <a:xfrm>
            <a:off x="1154955" y="6581001"/>
            <a:ext cx="8825658" cy="276999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200" dirty="0"/>
              <a:t>Rev. 1 </a:t>
            </a:r>
            <a:r>
              <a:rPr lang="en-US" sz="1200"/>
              <a:t>(2024-07-</a:t>
            </a:r>
            <a:r>
              <a:rPr lang="en-US" sz="1200" dirty="0"/>
              <a:t>??), </a:t>
            </a:r>
            <a:r>
              <a:rPr lang="en-US" sz="1200" dirty="0">
                <a:hlinkClick r:id="rId3"/>
              </a:rPr>
              <a:t>https://github.com/dennisdietrich/First180Days/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4919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Main entrance to Phoenix Contact’s campus in Blomberg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Stepping into the room…</a:t>
            </a:r>
          </a:p>
        </p:txBody>
      </p:sp>
      <p:pic>
        <p:nvPicPr>
          <p:cNvPr id="5" name="Content Placeholder 4" descr="Main entrance to Phoenix Contact’s campus in Blomberg">
            <a:extLst>
              <a:ext uri="{FF2B5EF4-FFF2-40B4-BE49-F238E27FC236}">
                <a16:creationId xmlns:a16="http://schemas.microsoft.com/office/drawing/2014/main" id="{9B326AFD-2F7B-8E1C-D355-6914D9F17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</p:spTree>
    <p:extLst>
      <p:ext uri="{BB962C8B-B14F-4D97-AF65-F5344CB8AC3E}">
        <p14:creationId xmlns:p14="http://schemas.microsoft.com/office/powerpoint/2010/main" val="2676459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Management “</a:t>
            </a:r>
            <a:r>
              <a:rPr lang="en-US" i="1" dirty="0"/>
              <a:t>is the process of managing the resources of businesses, governments, and other organizations</a:t>
            </a:r>
            <a:r>
              <a:rPr lang="en-US" dirty="0"/>
              <a:t>”</a:t>
            </a:r>
            <a:br>
              <a:rPr lang="en-US" dirty="0"/>
            </a:br>
            <a:r>
              <a:rPr lang="en-US" sz="1200" dirty="0">
                <a:hlinkClick r:id="rId2"/>
              </a:rPr>
              <a:t>https://en.wikipedia.org/wiki/Management</a:t>
            </a:r>
            <a:endParaRPr lang="en-US" sz="1200" dirty="0"/>
          </a:p>
          <a:p>
            <a:r>
              <a:rPr lang="en-US" dirty="0"/>
              <a:t>Leadership “</a:t>
            </a:r>
            <a:r>
              <a:rPr lang="en-US" i="1" dirty="0"/>
              <a:t>encompasses the ability of an individual, group, or organization to 'lead', influence, or guide other individuals, teams, or entire organizations</a:t>
            </a:r>
            <a:r>
              <a:rPr lang="en-US" dirty="0"/>
              <a:t>”</a:t>
            </a:r>
            <a:br>
              <a:rPr lang="en-US" dirty="0"/>
            </a:br>
            <a:r>
              <a:rPr lang="en-US" sz="1200" dirty="0">
                <a:hlinkClick r:id="rId3"/>
              </a:rPr>
              <a:t>https://en.wikipedia.org/wiki/Leadership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10604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The three kinds of leaders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Formal leaders</a:t>
            </a:r>
          </a:p>
          <a:p>
            <a:pPr lvl="1"/>
            <a:r>
              <a:rPr lang="en-US" dirty="0"/>
              <a:t>With authority</a:t>
            </a:r>
          </a:p>
          <a:p>
            <a:pPr lvl="1"/>
            <a:r>
              <a:rPr lang="en-US" dirty="0"/>
              <a:t>Without authority</a:t>
            </a:r>
          </a:p>
          <a:p>
            <a:r>
              <a:rPr lang="en-US" dirty="0"/>
              <a:t>Informal leaders</a:t>
            </a:r>
          </a:p>
        </p:txBody>
      </p:sp>
    </p:spTree>
    <p:extLst>
      <p:ext uri="{BB962C8B-B14F-4D97-AF65-F5344CB8AC3E}">
        <p14:creationId xmlns:p14="http://schemas.microsoft.com/office/powerpoint/2010/main" val="3080572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Servant leadership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0359" y="0"/>
            <a:ext cx="7691282" cy="68580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sz="2800" dirty="0"/>
              <a:t>“</a:t>
            </a:r>
            <a:r>
              <a:rPr lang="en-US" sz="2800" i="1" dirty="0"/>
              <a:t>It doesn’t make sense to hire smart people and tell them what to do. We hire smart people so they can tell us what to do.</a:t>
            </a:r>
            <a:r>
              <a:rPr lang="en-US" sz="2800" dirty="0"/>
              <a:t>”</a:t>
            </a:r>
            <a:br>
              <a:rPr lang="en-US" dirty="0"/>
            </a:br>
            <a:r>
              <a:rPr lang="en-US" sz="1600" dirty="0"/>
              <a:t>- Steve Jobs</a:t>
            </a:r>
          </a:p>
        </p:txBody>
      </p:sp>
    </p:spTree>
    <p:extLst>
      <p:ext uri="{BB962C8B-B14F-4D97-AF65-F5344CB8AC3E}">
        <p14:creationId xmlns:p14="http://schemas.microsoft.com/office/powerpoint/2010/main" val="1658857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Career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Happy where they are</a:t>
            </a:r>
          </a:p>
          <a:p>
            <a:r>
              <a:rPr lang="en-US" dirty="0"/>
              <a:t>Getting to the next level (e.g., Senior Software Engineer)</a:t>
            </a:r>
          </a:p>
          <a:p>
            <a:r>
              <a:rPr lang="en-US" dirty="0"/>
              <a:t>Technical Leadership (e.g., Tech Lead, Architect, or Systems Engineer)</a:t>
            </a:r>
          </a:p>
        </p:txBody>
      </p:sp>
    </p:spTree>
    <p:extLst>
      <p:ext uri="{BB962C8B-B14F-4D97-AF65-F5344CB8AC3E}">
        <p14:creationId xmlns:p14="http://schemas.microsoft.com/office/powerpoint/2010/main" val="1622858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Types of management styles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Laissez-faire</a:t>
            </a:r>
          </a:p>
          <a:p>
            <a:pPr lvl="1"/>
            <a:r>
              <a:rPr lang="en-US" dirty="0"/>
              <a:t>Career development, annual goals, regular 1-on-1s</a:t>
            </a:r>
          </a:p>
          <a:p>
            <a:pPr lvl="1"/>
            <a:r>
              <a:rPr lang="en-US" dirty="0"/>
              <a:t>Technical leadership (e.g., tech leads and architects)</a:t>
            </a:r>
          </a:p>
          <a:p>
            <a:pPr lvl="1"/>
            <a:r>
              <a:rPr lang="en-US" dirty="0"/>
              <a:t>Allow the team to fail!</a:t>
            </a:r>
          </a:p>
          <a:p>
            <a:r>
              <a:rPr lang="en-US" dirty="0"/>
              <a:t>Democratic</a:t>
            </a:r>
          </a:p>
          <a:p>
            <a:pPr lvl="1"/>
            <a:r>
              <a:rPr lang="en-US" dirty="0"/>
              <a:t>Deadlocked team</a:t>
            </a:r>
          </a:p>
          <a:p>
            <a:pPr lvl="1"/>
            <a:r>
              <a:rPr lang="en-US" dirty="0"/>
              <a:t>Role of moderator and advisor</a:t>
            </a:r>
          </a:p>
        </p:txBody>
      </p:sp>
    </p:spTree>
    <p:extLst>
      <p:ext uri="{BB962C8B-B14F-4D97-AF65-F5344CB8AC3E}">
        <p14:creationId xmlns:p14="http://schemas.microsoft.com/office/powerpoint/2010/main" val="17712664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Types of management styles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Autocratic</a:t>
            </a:r>
          </a:p>
          <a:p>
            <a:pPr lvl="1"/>
            <a:r>
              <a:rPr lang="en-US" dirty="0"/>
              <a:t>Last resort!</a:t>
            </a:r>
          </a:p>
          <a:p>
            <a:pPr lvl="1"/>
            <a:r>
              <a:rPr lang="en-US" dirty="0"/>
              <a:t>Deadlocked team</a:t>
            </a:r>
          </a:p>
          <a:p>
            <a:pPr lvl="1"/>
            <a:r>
              <a:rPr lang="en-US" dirty="0"/>
              <a:t>Team cannot be allowed to fail</a:t>
            </a:r>
          </a:p>
          <a:p>
            <a:pPr lvl="1"/>
            <a:r>
              <a:rPr lang="en-US" dirty="0"/>
              <a:t>Performance </a:t>
            </a:r>
            <a:r>
              <a:rPr lang="en-US"/>
              <a:t>or behavior issues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953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About fine 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Internal policies</a:t>
            </a:r>
          </a:p>
          <a:p>
            <a:r>
              <a:rPr lang="en-US" dirty="0"/>
              <a:t>NDAs</a:t>
            </a:r>
          </a:p>
          <a:p>
            <a:r>
              <a:rPr lang="en-US" dirty="0"/>
              <a:t>Contracts</a:t>
            </a:r>
          </a:p>
          <a:p>
            <a:r>
              <a:rPr lang="en-US" dirty="0"/>
              <a:t>Laws</a:t>
            </a:r>
          </a:p>
        </p:txBody>
      </p:sp>
    </p:spTree>
    <p:extLst>
      <p:ext uri="{BB962C8B-B14F-4D97-AF65-F5344CB8AC3E}">
        <p14:creationId xmlns:p14="http://schemas.microsoft.com/office/powerpoint/2010/main" val="31065845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860C-A17C-AE6C-22A8-9F41B0D5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 and management</a:t>
            </a:r>
            <a:br>
              <a:rPr lang="en-US" dirty="0"/>
            </a:br>
            <a:r>
              <a:rPr lang="en-US" dirty="0"/>
              <a:t>Out of my comfort zone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29D58-9DB9-FEC3-0C9D-348AAA5A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Defining and improving processes</a:t>
            </a:r>
          </a:p>
          <a:p>
            <a:r>
              <a:rPr lang="en-US" dirty="0"/>
              <a:t>Introducing new roles</a:t>
            </a:r>
          </a:p>
          <a:p>
            <a:r>
              <a:rPr lang="en-US" dirty="0"/>
              <a:t>Performance management</a:t>
            </a:r>
          </a:p>
          <a:p>
            <a:pPr lvl="1"/>
            <a:r>
              <a:rPr lang="en-US" dirty="0"/>
              <a:t>Performance evaluation</a:t>
            </a:r>
          </a:p>
          <a:p>
            <a:pPr lvl="1"/>
            <a:r>
              <a:rPr lang="en-US" dirty="0"/>
              <a:t>Annual goals</a:t>
            </a:r>
          </a:p>
          <a:p>
            <a:r>
              <a:rPr lang="en-US" dirty="0"/>
              <a:t>Staffing reductions</a:t>
            </a:r>
          </a:p>
        </p:txBody>
      </p:sp>
    </p:spTree>
    <p:extLst>
      <p:ext uri="{BB962C8B-B14F-4D97-AF65-F5344CB8AC3E}">
        <p14:creationId xmlns:p14="http://schemas.microsoft.com/office/powerpoint/2010/main" val="3764024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274838"/>
            <a:ext cx="10068412" cy="230832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Lessons in communication</a:t>
            </a:r>
          </a:p>
        </p:txBody>
      </p:sp>
    </p:spTree>
    <p:extLst>
      <p:ext uri="{BB962C8B-B14F-4D97-AF65-F5344CB8AC3E}">
        <p14:creationId xmlns:p14="http://schemas.microsoft.com/office/powerpoint/2010/main" val="260604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ED0BF-1557-1847-7CB6-4209723CE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4787E-8807-6429-0C21-6751542A3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ready</a:t>
            </a:r>
          </a:p>
          <a:p>
            <a:r>
              <a:rPr lang="en-US" dirty="0"/>
              <a:t>Leadership and management</a:t>
            </a:r>
          </a:p>
          <a:p>
            <a:r>
              <a:rPr lang="en-US" dirty="0"/>
              <a:t>Lessons in communication</a:t>
            </a:r>
          </a:p>
          <a:p>
            <a:r>
              <a:rPr lang="en-US" dirty="0"/>
              <a:t>Tactical and strategic staffing</a:t>
            </a:r>
          </a:p>
          <a:p>
            <a:r>
              <a:rPr lang="en-US" dirty="0"/>
              <a:t>Dealing with ”large" amounts</a:t>
            </a:r>
          </a:p>
          <a:p>
            <a:r>
              <a:rPr lang="en-US" dirty="0"/>
              <a:t>Reaching the next level</a:t>
            </a:r>
          </a:p>
        </p:txBody>
      </p:sp>
    </p:spTree>
    <p:extLst>
      <p:ext uri="{BB962C8B-B14F-4D97-AF65-F5344CB8AC3E}">
        <p14:creationId xmlns:p14="http://schemas.microsoft.com/office/powerpoint/2010/main" val="406040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169BA-9384-13A8-9DDF-F5C2403AE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in communication</a:t>
            </a:r>
            <a:br>
              <a:rPr lang="en-US" dirty="0"/>
            </a:br>
            <a:r>
              <a:rPr lang="en-US" dirty="0"/>
              <a:t>Reading between the 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99B5C-42F6-68A9-5D8C-522EA5A66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034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169BA-9384-13A8-9DDF-F5C2403AE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in communication</a:t>
            </a:r>
            <a:br>
              <a:rPr lang="en-US" dirty="0"/>
            </a:br>
            <a:r>
              <a:rPr lang="en-US" dirty="0"/>
              <a:t>They’ll listen… to something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99B5C-42F6-68A9-5D8C-522EA5A66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New Manager, Enterprise Application Architect, Student Employee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Me:		So, what about end-to-end testing?</a:t>
            </a:r>
          </a:p>
          <a:p>
            <a:pPr marL="0" indent="0">
              <a:buNone/>
            </a:pPr>
            <a:r>
              <a:rPr lang="en-US" dirty="0"/>
              <a:t>Architect:	Well, in customer journey testing…</a:t>
            </a:r>
          </a:p>
          <a:p>
            <a:pPr marL="0" indent="0">
              <a:buNone/>
            </a:pPr>
            <a:r>
              <a:rPr lang="en-US" dirty="0"/>
              <a:t>Me:		Okay, but what about the end-to-end test?!</a:t>
            </a:r>
          </a:p>
          <a:p>
            <a:pPr marL="0" indent="0">
              <a:buNone/>
            </a:pPr>
            <a:r>
              <a:rPr lang="en-US" dirty="0"/>
              <a:t>Architect:	As I explained, we have customer journey tests in which…</a:t>
            </a:r>
          </a:p>
          <a:p>
            <a:pPr marL="0" indent="0">
              <a:buNone/>
            </a:pPr>
            <a:r>
              <a:rPr lang="en-US" dirty="0"/>
              <a:t>Me:		That’s great, but I still don’t understand what we’re doing</a:t>
            </a:r>
            <a:br>
              <a:rPr lang="en-US" dirty="0"/>
            </a:br>
            <a:r>
              <a:rPr lang="en-US" dirty="0"/>
              <a:t>			for end-to-end testing.</a:t>
            </a:r>
          </a:p>
          <a:p>
            <a:pPr marL="0" indent="0">
              <a:buNone/>
            </a:pPr>
            <a:r>
              <a:rPr lang="en-US" dirty="0"/>
              <a:t>Student:	(</a:t>
            </a:r>
            <a:r>
              <a:rPr lang="en-US" i="1" dirty="0"/>
              <a:t>Crap! The new boss is getting rid of testing…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			(</a:t>
            </a:r>
            <a:r>
              <a:rPr lang="en-US" i="1" dirty="0"/>
              <a:t>I might be out of a job!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E6F26-7002-900F-3517-5B7D7BC2F27F}"/>
              </a:ext>
            </a:extLst>
          </p:cNvPr>
          <p:cNvSpPr txBox="1"/>
          <p:nvPr/>
        </p:nvSpPr>
        <p:spPr>
          <a:xfrm>
            <a:off x="2518476" y="3719593"/>
            <a:ext cx="6796006" cy="166199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12700">
            <a:solidFill>
              <a:schemeClr val="accent1"/>
            </a:solidFill>
          </a:ln>
          <a:effectLst>
            <a:outerShdw blurRad="127000" dist="127000" dir="2700000" algn="tl" rotWithShape="0">
              <a:prstClr val="black">
                <a:alpha val="8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In marketing, the notion of customer journey portrays the process customers go through to establish a commercial relationship with a firm. The journey emphasizes </a:t>
            </a:r>
            <a:r>
              <a:rPr lang="en-US" i="1" dirty="0"/>
              <a:t>touchpoints</a:t>
            </a:r>
            <a:r>
              <a:rPr lang="en-US" dirty="0"/>
              <a:t>, which are the moments in which firms can interact with their current or potential customers.</a:t>
            </a:r>
          </a:p>
          <a:p>
            <a:r>
              <a:rPr lang="en-US" sz="1200" dirty="0">
                <a:hlinkClick r:id="rId3"/>
              </a:rPr>
              <a:t>https://en.wikipedia.org/wiki/Customer_experience#Customer_journey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6700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4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169BA-9384-13A8-9DDF-F5C2403AE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in communication</a:t>
            </a:r>
            <a:br>
              <a:rPr lang="en-US" dirty="0"/>
            </a:br>
            <a:r>
              <a:rPr lang="en-US" dirty="0"/>
              <a:t>"Managing" in all sorts of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99B5C-42F6-68A9-5D8C-522EA5A66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Managing up</a:t>
            </a:r>
          </a:p>
          <a:p>
            <a:r>
              <a:rPr lang="en-US" dirty="0"/>
              <a:t>Managing laterally</a:t>
            </a:r>
          </a:p>
        </p:txBody>
      </p:sp>
    </p:spTree>
    <p:extLst>
      <p:ext uri="{BB962C8B-B14F-4D97-AF65-F5344CB8AC3E}">
        <p14:creationId xmlns:p14="http://schemas.microsoft.com/office/powerpoint/2010/main" val="28930934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274838"/>
            <a:ext cx="10068412" cy="230832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Tactical and strategic staffing</a:t>
            </a:r>
          </a:p>
        </p:txBody>
      </p:sp>
    </p:spTree>
    <p:extLst>
      <p:ext uri="{BB962C8B-B14F-4D97-AF65-F5344CB8AC3E}">
        <p14:creationId xmlns:p14="http://schemas.microsoft.com/office/powerpoint/2010/main" val="2515611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38EC-C228-F909-6E50-589164719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Tactical and strategic staffing</a:t>
            </a:r>
            <a:br>
              <a:rPr lang="en-US" dirty="0"/>
            </a:br>
            <a:r>
              <a:rPr lang="en-US" dirty="0"/>
              <a:t>Tactical (short-term)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4E523-CC9F-4A9F-C5CF-DCCEB45FA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Planning for the next 12 months</a:t>
            </a:r>
          </a:p>
          <a:p>
            <a:r>
              <a:rPr lang="en-US" dirty="0"/>
              <a:t>Project assignments</a:t>
            </a:r>
          </a:p>
          <a:p>
            <a:r>
              <a:rPr lang="en-US" dirty="0"/>
              <a:t>Options for additional capacity</a:t>
            </a:r>
          </a:p>
          <a:p>
            <a:pPr lvl="1"/>
            <a:r>
              <a:rPr lang="en-US" dirty="0"/>
              <a:t>Non-FTE and fixed-term staff</a:t>
            </a:r>
          </a:p>
          <a:p>
            <a:pPr lvl="1"/>
            <a:r>
              <a:rPr lang="en-US" dirty="0"/>
              <a:t>Staff on loan from other departments</a:t>
            </a:r>
          </a:p>
        </p:txBody>
      </p:sp>
    </p:spTree>
    <p:extLst>
      <p:ext uri="{BB962C8B-B14F-4D97-AF65-F5344CB8AC3E}">
        <p14:creationId xmlns:p14="http://schemas.microsoft.com/office/powerpoint/2010/main" val="191123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38EC-C228-F909-6E50-589164719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Tactical and strategic staffing</a:t>
            </a:r>
            <a:br>
              <a:rPr lang="en-US" dirty="0"/>
            </a:br>
            <a:r>
              <a:rPr lang="en-US" dirty="0"/>
              <a:t>Strategic (long-term)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4E523-CC9F-4A9F-C5CF-DCCEB45FA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Planning for the next 3-5 years</a:t>
            </a:r>
          </a:p>
          <a:p>
            <a:r>
              <a:rPr lang="en-US" dirty="0"/>
              <a:t>Understand where the business is going</a:t>
            </a:r>
          </a:p>
          <a:p>
            <a:r>
              <a:rPr lang="en-US" dirty="0"/>
              <a:t>Assess needed roles and headcount</a:t>
            </a:r>
          </a:p>
          <a:p>
            <a:r>
              <a:rPr lang="en-US" dirty="0"/>
              <a:t>Non-FTEs for vetting and training potential future FTEs</a:t>
            </a:r>
          </a:p>
          <a:p>
            <a:r>
              <a:rPr lang="en-US" dirty="0"/>
              <a:t>Don’t assume what people are interested in</a:t>
            </a:r>
          </a:p>
        </p:txBody>
      </p:sp>
    </p:spTree>
    <p:extLst>
      <p:ext uri="{BB962C8B-B14F-4D97-AF65-F5344CB8AC3E}">
        <p14:creationId xmlns:p14="http://schemas.microsoft.com/office/powerpoint/2010/main" val="18830572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274838"/>
            <a:ext cx="10068412" cy="230832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Dealing with "large" amounts</a:t>
            </a:r>
          </a:p>
        </p:txBody>
      </p:sp>
    </p:spTree>
    <p:extLst>
      <p:ext uri="{BB962C8B-B14F-4D97-AF65-F5344CB8AC3E}">
        <p14:creationId xmlns:p14="http://schemas.microsoft.com/office/powerpoint/2010/main" val="39588858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5880F-8E65-EA3A-86E0-927CA442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"large" amounts</a:t>
            </a:r>
            <a:br>
              <a:rPr lang="en-US" dirty="0"/>
            </a:br>
            <a:r>
              <a:rPr lang="en-US" dirty="0"/>
              <a:t>From retail to buying in bulk…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E18E6-3DB3-585A-A7CA-B43607C96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Functional Programming with C#</a:t>
            </a:r>
            <a:r>
              <a:rPr lang="en-US" dirty="0"/>
              <a:t>, Simon Painter</a:t>
            </a:r>
          </a:p>
          <a:p>
            <a:pPr lvl="1"/>
            <a:r>
              <a:rPr lang="en-US" dirty="0"/>
              <a:t>I need the book:						$45</a:t>
            </a:r>
          </a:p>
          <a:p>
            <a:pPr lvl="1"/>
            <a:r>
              <a:rPr lang="en-US" dirty="0"/>
              <a:t>My team needs the book:				$450</a:t>
            </a:r>
          </a:p>
          <a:p>
            <a:pPr lvl="1"/>
            <a:r>
              <a:rPr lang="en-US" dirty="0"/>
              <a:t>Required reading for the company:	$4,500</a:t>
            </a:r>
          </a:p>
          <a:p>
            <a:r>
              <a:rPr lang="en-US" dirty="0"/>
              <a:t>JetBrains All Products Pack</a:t>
            </a:r>
          </a:p>
          <a:p>
            <a:pPr lvl="1"/>
            <a:r>
              <a:rPr lang="en-US" dirty="0"/>
              <a:t>I need a subscription:					€780 p.a.</a:t>
            </a:r>
          </a:p>
          <a:p>
            <a:pPr lvl="1"/>
            <a:r>
              <a:rPr lang="en-US" dirty="0"/>
              <a:t>My team needs subscriptions:			€7,800 p.a.</a:t>
            </a:r>
          </a:p>
          <a:p>
            <a:pPr lvl="1"/>
            <a:r>
              <a:rPr lang="en-US" dirty="0"/>
              <a:t>It’s the standard for the company:		€78,000 p.a.</a:t>
            </a:r>
          </a:p>
        </p:txBody>
      </p:sp>
    </p:spTree>
    <p:extLst>
      <p:ext uri="{BB962C8B-B14F-4D97-AF65-F5344CB8AC3E}">
        <p14:creationId xmlns:p14="http://schemas.microsoft.com/office/powerpoint/2010/main" val="5382211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5880F-8E65-EA3A-86E0-927CA442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"large" amounts</a:t>
            </a:r>
            <a:br>
              <a:rPr lang="en-US" dirty="0"/>
            </a:br>
            <a:r>
              <a:rPr lang="en-US" dirty="0"/>
              <a:t>…to labor costs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E18E6-3DB3-585A-A7CA-B43607C96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External developer for a quarter (at €90/h):	€43,200</a:t>
            </a:r>
          </a:p>
          <a:p>
            <a:r>
              <a:rPr lang="en-US" dirty="0"/>
              <a:t>An additional (Junior) Software Engineer:		€56,000-61,000 p.a.</a:t>
            </a:r>
          </a:p>
          <a:p>
            <a:r>
              <a:rPr lang="en-US" dirty="0"/>
              <a:t>An additional Senior Software Engineer:		€78,000-84,000 p.a.</a:t>
            </a:r>
          </a:p>
          <a:p>
            <a:r>
              <a:rPr lang="en-US" dirty="0"/>
              <a:t>New team of 10 Software Engineers:			&gt; €800,000 p.a.</a:t>
            </a:r>
          </a:p>
        </p:txBody>
      </p:sp>
    </p:spTree>
    <p:extLst>
      <p:ext uri="{BB962C8B-B14F-4D97-AF65-F5344CB8AC3E}">
        <p14:creationId xmlns:p14="http://schemas.microsoft.com/office/powerpoint/2010/main" val="5281986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274838"/>
            <a:ext cx="10068412" cy="230832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Reaching the next level</a:t>
            </a:r>
          </a:p>
        </p:txBody>
      </p:sp>
    </p:spTree>
    <p:extLst>
      <p:ext uri="{BB962C8B-B14F-4D97-AF65-F5344CB8AC3E}">
        <p14:creationId xmlns:p14="http://schemas.microsoft.com/office/powerpoint/2010/main" val="304747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Getting ready</a:t>
            </a:r>
          </a:p>
        </p:txBody>
      </p:sp>
    </p:spTree>
    <p:extLst>
      <p:ext uri="{BB962C8B-B14F-4D97-AF65-F5344CB8AC3E}">
        <p14:creationId xmlns:p14="http://schemas.microsoft.com/office/powerpoint/2010/main" val="11349240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E3666-0251-236D-2C10-050AED8D5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Reaching the next level</a:t>
            </a:r>
            <a:br>
              <a:rPr lang="en-US" dirty="0"/>
            </a:br>
            <a:r>
              <a:rPr lang="en-US" dirty="0"/>
              <a:t>More reading and courses!</a:t>
            </a:r>
          </a:p>
        </p:txBody>
      </p:sp>
      <p:pic>
        <p:nvPicPr>
          <p:cNvPr id="11" name="Picture 10" descr="Cover of Harvard Business Review issue January-Feburary 2024">
            <a:extLst>
              <a:ext uri="{FF2B5EF4-FFF2-40B4-BE49-F238E27FC236}">
                <a16:creationId xmlns:a16="http://schemas.microsoft.com/office/drawing/2014/main" id="{6C7F6737-DA4F-A07B-C002-776525071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780000">
            <a:off x="1828800" y="2194560"/>
            <a:ext cx="3386937" cy="4193193"/>
          </a:xfrm>
          <a:prstGeom prst="rect">
            <a:avLst/>
          </a:prstGeom>
        </p:spPr>
      </p:pic>
      <p:pic>
        <p:nvPicPr>
          <p:cNvPr id="7" name="Picture 6" descr="Cover of Harvard Business Review issue March-April 2024">
            <a:extLst>
              <a:ext uri="{FF2B5EF4-FFF2-40B4-BE49-F238E27FC236}">
                <a16:creationId xmlns:a16="http://schemas.microsoft.com/office/drawing/2014/main" id="{CEF2C63C-83A7-DBFF-0F69-36F179D5EE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608" y="2052919"/>
            <a:ext cx="3388784" cy="4195480"/>
          </a:xfrm>
          <a:prstGeom prst="rect">
            <a:avLst/>
          </a:prstGeom>
        </p:spPr>
      </p:pic>
      <p:pic>
        <p:nvPicPr>
          <p:cNvPr id="13" name="Picture 12" descr="Cover of Harvard Business Review issue May-June 2024">
            <a:extLst>
              <a:ext uri="{FF2B5EF4-FFF2-40B4-BE49-F238E27FC236}">
                <a16:creationId xmlns:a16="http://schemas.microsoft.com/office/drawing/2014/main" id="{2902224C-39D3-12D2-0051-ACD357218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80000">
            <a:off x="6400800" y="2194560"/>
            <a:ext cx="3388785" cy="419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558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103A3-B0EB-84E5-B8C2-AA1A65EE8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Reaching the next level</a:t>
            </a:r>
            <a:br>
              <a:rPr lang="en-US" dirty="0"/>
            </a:br>
            <a:r>
              <a:rPr lang="en-US" dirty="0"/>
              <a:t>…and to what end?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986FB-C2F0-DB08-7156-215243C9B30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Engineering management</a:t>
            </a:r>
          </a:p>
          <a:p>
            <a:pPr lvl="1"/>
            <a:r>
              <a:rPr lang="en-US" dirty="0"/>
              <a:t>Group Manager/</a:t>
            </a:r>
            <a:br>
              <a:rPr lang="en-US" dirty="0"/>
            </a:br>
            <a:r>
              <a:rPr lang="en-US" dirty="0"/>
              <a:t>Director of Engineering</a:t>
            </a:r>
          </a:p>
          <a:p>
            <a:pPr lvl="1"/>
            <a:r>
              <a:rPr lang="en-US" dirty="0"/>
              <a:t>VP of Software Engineering</a:t>
            </a:r>
          </a:p>
          <a:p>
            <a:pPr lvl="1"/>
            <a:r>
              <a:rPr lang="en-US" dirty="0"/>
              <a:t>CTO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2BCD3A-BA17-8B2B-792E-DC4AABDA7D0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General management</a:t>
            </a:r>
          </a:p>
          <a:p>
            <a:pPr lvl="1"/>
            <a:r>
              <a:rPr lang="en-US" dirty="0"/>
              <a:t>CEO, Business Unit VP,</a:t>
            </a:r>
            <a:br>
              <a:rPr lang="en-US" dirty="0"/>
            </a:br>
            <a:r>
              <a:rPr lang="en-US" dirty="0"/>
              <a:t>Product Unit Manager</a:t>
            </a:r>
          </a:p>
          <a:p>
            <a:pPr lvl="1"/>
            <a:r>
              <a:rPr lang="en-US" dirty="0"/>
              <a:t>P&amp;L responsibilities</a:t>
            </a:r>
          </a:p>
          <a:p>
            <a:pPr lvl="1"/>
            <a:r>
              <a:rPr lang="en-US" dirty="0"/>
              <a:t>Broad oversight across functions</a:t>
            </a:r>
          </a:p>
        </p:txBody>
      </p:sp>
    </p:spTree>
    <p:extLst>
      <p:ext uri="{BB962C8B-B14F-4D97-AF65-F5344CB8AC3E}">
        <p14:creationId xmlns:p14="http://schemas.microsoft.com/office/powerpoint/2010/main" val="16163888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E3666-0251-236D-2C10-050AED8D5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Reaching the next level</a:t>
            </a:r>
            <a:br>
              <a:rPr lang="en-US" dirty="0"/>
            </a:br>
            <a:r>
              <a:rPr lang="en-US" dirty="0"/>
              <a:t>Formal education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949C0-C922-F73D-03DA-51170B99E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6867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Questions?</a:t>
            </a:r>
          </a:p>
        </p:txBody>
      </p:sp>
      <p:pic>
        <p:nvPicPr>
          <p:cNvPr id="9" name="Picture 8" descr="GitHub">
            <a:extLst>
              <a:ext uri="{FF2B5EF4-FFF2-40B4-BE49-F238E27FC236}">
                <a16:creationId xmlns:a16="http://schemas.microsoft.com/office/drawing/2014/main" id="{D413AEAD-8A92-6186-D075-5F3D3F9466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303520"/>
            <a:ext cx="274320" cy="2743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8E3480-3A92-8D18-6D43-A59A2C6A1260}"/>
              </a:ext>
            </a:extLst>
          </p:cNvPr>
          <p:cNvSpPr txBox="1"/>
          <p:nvPr/>
        </p:nvSpPr>
        <p:spPr>
          <a:xfrm>
            <a:off x="800098" y="5247459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dennisdietrich</a:t>
            </a:r>
            <a:endParaRPr lang="en-US" sz="2000" dirty="0"/>
          </a:p>
        </p:txBody>
      </p:sp>
      <p:pic>
        <p:nvPicPr>
          <p:cNvPr id="11" name="Picture 10" descr="LinkedIn">
            <a:extLst>
              <a:ext uri="{FF2B5EF4-FFF2-40B4-BE49-F238E27FC236}">
                <a16:creationId xmlns:a16="http://schemas.microsoft.com/office/drawing/2014/main" id="{5498B0FC-EAA9-1A93-9862-02CC73B5EE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715000"/>
            <a:ext cx="274320" cy="2743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80021A4-348A-BF7C-63BF-6C89D7630DCC}"/>
              </a:ext>
            </a:extLst>
          </p:cNvPr>
          <p:cNvSpPr txBox="1"/>
          <p:nvPr/>
        </p:nvSpPr>
        <p:spPr>
          <a:xfrm>
            <a:off x="800099" y="5664321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dcdietrich</a:t>
            </a:r>
            <a:endParaRPr lang="en-US" sz="2000" dirty="0"/>
          </a:p>
        </p:txBody>
      </p:sp>
      <p:pic>
        <p:nvPicPr>
          <p:cNvPr id="13" name="Graphic 12" descr="Mastodon">
            <a:extLst>
              <a:ext uri="{FF2B5EF4-FFF2-40B4-BE49-F238E27FC236}">
                <a16:creationId xmlns:a16="http://schemas.microsoft.com/office/drawing/2014/main" id="{DCED133C-A505-FBA4-FD79-26B84EFC19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" y="6126480"/>
            <a:ext cx="274320" cy="2928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813634-0CE6-B509-5B60-E9061F6A69C4}"/>
              </a:ext>
            </a:extLst>
          </p:cNvPr>
          <p:cNvSpPr txBox="1"/>
          <p:nvPr/>
        </p:nvSpPr>
        <p:spPr>
          <a:xfrm>
            <a:off x="800100" y="6064431"/>
            <a:ext cx="5935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@dc@social.advancedsoftware.engineering</a:t>
            </a:r>
          </a:p>
        </p:txBody>
      </p:sp>
    </p:spTree>
    <p:extLst>
      <p:ext uri="{BB962C8B-B14F-4D97-AF65-F5344CB8AC3E}">
        <p14:creationId xmlns:p14="http://schemas.microsoft.com/office/powerpoint/2010/main" val="18707712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QR code for URL https://github.com/dennisdietrich/First180Days/">
            <a:extLst>
              <a:ext uri="{FF2B5EF4-FFF2-40B4-BE49-F238E27FC236}">
                <a16:creationId xmlns:a16="http://schemas.microsoft.com/office/drawing/2014/main" id="{A769A81B-47E4-3A48-F818-87AAF6885E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0" y="1016000"/>
            <a:ext cx="4826000" cy="482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Thanks for listening!</a:t>
            </a:r>
          </a:p>
        </p:txBody>
      </p:sp>
      <p:pic>
        <p:nvPicPr>
          <p:cNvPr id="3" name="Picture 2" descr="GitHub">
            <a:extLst>
              <a:ext uri="{FF2B5EF4-FFF2-40B4-BE49-F238E27FC236}">
                <a16:creationId xmlns:a16="http://schemas.microsoft.com/office/drawing/2014/main" id="{1C6807BB-2FE0-8AC1-C000-303938DA6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303520"/>
            <a:ext cx="274320" cy="2743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00689C-58BE-8CB3-A3BE-5AC4726F5F67}"/>
              </a:ext>
            </a:extLst>
          </p:cNvPr>
          <p:cNvSpPr txBox="1"/>
          <p:nvPr/>
        </p:nvSpPr>
        <p:spPr>
          <a:xfrm>
            <a:off x="800098" y="5247459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dennisdietrich</a:t>
            </a:r>
            <a:endParaRPr lang="en-US" sz="2000" dirty="0"/>
          </a:p>
        </p:txBody>
      </p:sp>
      <p:pic>
        <p:nvPicPr>
          <p:cNvPr id="7" name="Picture 6" descr="LinkedIn">
            <a:extLst>
              <a:ext uri="{FF2B5EF4-FFF2-40B4-BE49-F238E27FC236}">
                <a16:creationId xmlns:a16="http://schemas.microsoft.com/office/drawing/2014/main" id="{8FAF0638-CCFD-84A0-547A-EA307F2E70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715000"/>
            <a:ext cx="274320" cy="2743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8AE759-2568-CC79-5E0A-3FDD566C7DDA}"/>
              </a:ext>
            </a:extLst>
          </p:cNvPr>
          <p:cNvSpPr txBox="1"/>
          <p:nvPr/>
        </p:nvSpPr>
        <p:spPr>
          <a:xfrm>
            <a:off x="800099" y="5664321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dcdietrich</a:t>
            </a:r>
            <a:endParaRPr lang="en-US" sz="2000" dirty="0"/>
          </a:p>
        </p:txBody>
      </p:sp>
      <p:pic>
        <p:nvPicPr>
          <p:cNvPr id="9" name="Graphic 8" descr="Mastodon">
            <a:extLst>
              <a:ext uri="{FF2B5EF4-FFF2-40B4-BE49-F238E27FC236}">
                <a16:creationId xmlns:a16="http://schemas.microsoft.com/office/drawing/2014/main" id="{BF98801E-9928-B651-1FAE-635F24D543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7200" y="6126480"/>
            <a:ext cx="274320" cy="292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DCD6FD-B230-C7B5-B746-B2489B5E1A1A}"/>
              </a:ext>
            </a:extLst>
          </p:cNvPr>
          <p:cNvSpPr txBox="1"/>
          <p:nvPr/>
        </p:nvSpPr>
        <p:spPr>
          <a:xfrm>
            <a:off x="800100" y="6064431"/>
            <a:ext cx="5935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@dc@social.advancedsoftware.engineering</a:t>
            </a:r>
          </a:p>
        </p:txBody>
      </p:sp>
    </p:spTree>
    <p:extLst>
      <p:ext uri="{BB962C8B-B14F-4D97-AF65-F5344CB8AC3E}">
        <p14:creationId xmlns:p14="http://schemas.microsoft.com/office/powerpoint/2010/main" val="2866460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4122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62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15CD7-1334-1E83-5DB7-96C59765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ready</a:t>
            </a:r>
            <a:br>
              <a:rPr lang="en-US" dirty="0"/>
            </a:br>
            <a:r>
              <a:rPr lang="en-US" dirty="0"/>
              <a:t>Being a (tech) lead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4A86E-BB61-7BFE-7E4B-C6A5FA110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a (full) line manager</a:t>
            </a:r>
          </a:p>
          <a:p>
            <a:r>
              <a:rPr lang="en-US" dirty="0"/>
              <a:t>Less to no coding</a:t>
            </a:r>
          </a:p>
          <a:p>
            <a:r>
              <a:rPr lang="en-US" dirty="0"/>
              <a:t>1-on-1s</a:t>
            </a:r>
          </a:p>
          <a:p>
            <a:r>
              <a:rPr lang="en-US" dirty="0"/>
              <a:t>Project management</a:t>
            </a:r>
          </a:p>
          <a:p>
            <a:r>
              <a:rPr lang="en-US" dirty="0"/>
              <a:t>Process improvement</a:t>
            </a:r>
          </a:p>
          <a:p>
            <a:r>
              <a:rPr lang="en-US" dirty="0"/>
              <a:t>Hiring</a:t>
            </a:r>
          </a:p>
        </p:txBody>
      </p:sp>
    </p:spTree>
    <p:extLst>
      <p:ext uri="{BB962C8B-B14F-4D97-AF65-F5344CB8AC3E}">
        <p14:creationId xmlns:p14="http://schemas.microsoft.com/office/powerpoint/2010/main" val="3969560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15CD7-1334-1E83-5DB7-96C59765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ready</a:t>
            </a:r>
            <a:br>
              <a:rPr lang="en-US" dirty="0"/>
            </a:br>
            <a:r>
              <a:rPr lang="en-US" dirty="0"/>
              <a:t>Taking 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4A86E-BB61-7BFE-7E4B-C6A5FA110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edX MicroMasters </a:t>
            </a:r>
            <a:r>
              <a:rPr lang="en-US" i="1" dirty="0"/>
              <a:t>Global Business Leadership and Management</a:t>
            </a:r>
          </a:p>
          <a:p>
            <a:pPr lvl="1"/>
            <a:r>
              <a:rPr lang="en-US" dirty="0"/>
              <a:t>Communicating and Negotiating in a Dynamic Global World</a:t>
            </a:r>
          </a:p>
          <a:p>
            <a:pPr lvl="1"/>
            <a:r>
              <a:rPr lang="en-US" dirty="0"/>
              <a:t>Global Leadership and Personal Development</a:t>
            </a:r>
          </a:p>
          <a:p>
            <a:pPr lvl="1"/>
            <a:r>
              <a:rPr lang="en-US" dirty="0"/>
              <a:t>Leading Digital and Data Decision Making</a:t>
            </a:r>
          </a:p>
          <a:p>
            <a:r>
              <a:rPr lang="en-US" dirty="0"/>
              <a:t>Company-provided (aspiring) manager training</a:t>
            </a:r>
          </a:p>
        </p:txBody>
      </p:sp>
    </p:spTree>
    <p:extLst>
      <p:ext uri="{BB962C8B-B14F-4D97-AF65-F5344CB8AC3E}">
        <p14:creationId xmlns:p14="http://schemas.microsoft.com/office/powerpoint/2010/main" val="1505348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15CD7-1334-1E83-5DB7-96C59765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ready</a:t>
            </a:r>
            <a:br>
              <a:rPr lang="en-US" dirty="0"/>
            </a:br>
            <a:r>
              <a:rPr lang="en-US" dirty="0"/>
              <a:t>Books and magazines I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B6A01D9E-2ED8-AECE-5016-40120569D5D0}"/>
              </a:ext>
            </a:extLst>
          </p:cNvPr>
          <p:cNvSpPr txBox="1">
            <a:spLocks/>
          </p:cNvSpPr>
          <p:nvPr/>
        </p:nvSpPr>
        <p:spPr>
          <a:xfrm>
            <a:off x="5654493" y="2056092"/>
            <a:ext cx="4396341" cy="420024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spcBef>
                <a:spcPts val="400"/>
              </a:spcBef>
            </a:pPr>
            <a:r>
              <a:rPr lang="en-US" i="1" dirty="0"/>
              <a:t>The Manager's Path</a:t>
            </a:r>
          </a:p>
          <a:p>
            <a:pPr>
              <a:spcBef>
                <a:spcPts val="400"/>
              </a:spcBef>
            </a:pPr>
            <a:r>
              <a:rPr lang="en-US" dirty="0"/>
              <a:t>Camille Fournier</a:t>
            </a:r>
          </a:p>
          <a:p>
            <a:pPr>
              <a:spcBef>
                <a:spcPts val="400"/>
              </a:spcBef>
            </a:pPr>
            <a:r>
              <a:rPr lang="en-US" dirty="0"/>
              <a:t>O'Reilly Media</a:t>
            </a:r>
          </a:p>
          <a:p>
            <a:pPr>
              <a:spcBef>
                <a:spcPts val="400"/>
              </a:spcBef>
            </a:pPr>
            <a:r>
              <a:rPr lang="en-US" dirty="0"/>
              <a:t>978-1491973899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D198E5B-0EA4-BEFC-98CF-4F22041658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/>
          <a:lstStyle/>
          <a:p>
            <a:pPr>
              <a:spcBef>
                <a:spcPts val="400"/>
              </a:spcBef>
            </a:pPr>
            <a:r>
              <a:rPr lang="en-US" i="1" dirty="0"/>
              <a:t>HBR's 10 Must Reads for New Managers</a:t>
            </a:r>
            <a:endParaRPr lang="en-US" dirty="0"/>
          </a:p>
          <a:p>
            <a:pPr>
              <a:spcBef>
                <a:spcPts val="400"/>
              </a:spcBef>
            </a:pPr>
            <a:r>
              <a:rPr lang="en-US" dirty="0"/>
              <a:t>Harvard Business Review Press</a:t>
            </a:r>
          </a:p>
          <a:p>
            <a:pPr>
              <a:spcBef>
                <a:spcPts val="400"/>
              </a:spcBef>
            </a:pPr>
            <a:r>
              <a:rPr lang="en-US" dirty="0"/>
              <a:t>978-1633693029</a:t>
            </a:r>
          </a:p>
        </p:txBody>
      </p:sp>
      <p:pic>
        <p:nvPicPr>
          <p:cNvPr id="9" name="Picture 8" descr="Cover of 'HBR's 10 Must Reads for New Managers' from Harvard Business Review Press">
            <a:extLst>
              <a:ext uri="{FF2B5EF4-FFF2-40B4-BE49-F238E27FC236}">
                <a16:creationId xmlns:a16="http://schemas.microsoft.com/office/drawing/2014/main" id="{629664C2-DBAB-803C-99BA-0019B2CB22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000" y="3468937"/>
            <a:ext cx="1854460" cy="2784475"/>
          </a:xfrm>
          <a:prstGeom prst="rect">
            <a:avLst/>
          </a:prstGeom>
        </p:spPr>
      </p:pic>
      <p:pic>
        <p:nvPicPr>
          <p:cNvPr id="11" name="Picture 10" descr="Cover of 'The Manager's Path' by Camille Fournier">
            <a:extLst>
              <a:ext uri="{FF2B5EF4-FFF2-40B4-BE49-F238E27FC236}">
                <a16:creationId xmlns:a16="http://schemas.microsoft.com/office/drawing/2014/main" id="{62F637C0-5D64-2924-5B22-A16458DA41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68937"/>
            <a:ext cx="1849380" cy="279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376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over of Harvard Business Review issue January-Feburary 2024">
            <a:extLst>
              <a:ext uri="{FF2B5EF4-FFF2-40B4-BE49-F238E27FC236}">
                <a16:creationId xmlns:a16="http://schemas.microsoft.com/office/drawing/2014/main" id="{9A3BF15E-2791-2135-E82B-9D1ED6D0F0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000" y="3468937"/>
            <a:ext cx="2248560" cy="27853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715CD7-1334-1E83-5DB7-96C59765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ready</a:t>
            </a:r>
            <a:br>
              <a:rPr lang="en-US" dirty="0"/>
            </a:br>
            <a:r>
              <a:rPr lang="en-US" dirty="0"/>
              <a:t>Books and magazines II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B6A01D9E-2ED8-AECE-5016-40120569D5D0}"/>
              </a:ext>
            </a:extLst>
          </p:cNvPr>
          <p:cNvSpPr txBox="1">
            <a:spLocks/>
          </p:cNvSpPr>
          <p:nvPr/>
        </p:nvSpPr>
        <p:spPr>
          <a:xfrm>
            <a:off x="5654493" y="2056092"/>
            <a:ext cx="4396341" cy="420024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spcBef>
                <a:spcPts val="400"/>
              </a:spcBef>
            </a:pPr>
            <a:r>
              <a:rPr lang="en-US" i="1" dirty="0"/>
              <a:t>The Culture Map</a:t>
            </a:r>
          </a:p>
          <a:p>
            <a:pPr>
              <a:spcBef>
                <a:spcPts val="400"/>
              </a:spcBef>
            </a:pPr>
            <a:r>
              <a:rPr lang="en-US" dirty="0"/>
              <a:t>Erin Meyer</a:t>
            </a:r>
          </a:p>
          <a:p>
            <a:pPr>
              <a:spcBef>
                <a:spcPts val="400"/>
              </a:spcBef>
            </a:pPr>
            <a:r>
              <a:rPr lang="en-US" dirty="0" err="1"/>
              <a:t>PublicAffairs</a:t>
            </a:r>
            <a:endParaRPr lang="en-US" dirty="0"/>
          </a:p>
          <a:p>
            <a:pPr>
              <a:spcBef>
                <a:spcPts val="400"/>
              </a:spcBef>
            </a:pPr>
            <a:r>
              <a:rPr lang="en-US" dirty="0"/>
              <a:t>978-1610392761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D198E5B-0EA4-BEFC-98CF-4F22041658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/>
          <a:lstStyle/>
          <a:p>
            <a:pPr>
              <a:spcBef>
                <a:spcPts val="400"/>
              </a:spcBef>
            </a:pPr>
            <a:r>
              <a:rPr lang="en-US" i="1" dirty="0"/>
              <a:t>Harvard Business Review</a:t>
            </a:r>
            <a:endParaRPr lang="en-US" dirty="0"/>
          </a:p>
          <a:p>
            <a:pPr>
              <a:spcBef>
                <a:spcPts val="400"/>
              </a:spcBef>
            </a:pPr>
            <a:r>
              <a:rPr lang="en-US" dirty="0"/>
              <a:t>Harvard Business Publishing</a:t>
            </a:r>
          </a:p>
          <a:p>
            <a:pPr>
              <a:spcBef>
                <a:spcPts val="400"/>
              </a:spcBef>
            </a:pPr>
            <a:r>
              <a:rPr lang="en-US" dirty="0"/>
              <a:t>0017-8012</a:t>
            </a:r>
          </a:p>
        </p:txBody>
      </p:sp>
      <p:pic>
        <p:nvPicPr>
          <p:cNvPr id="12" name="Picture 11" descr="Cover of 'The Culture Map' by Erin Meyer">
            <a:extLst>
              <a:ext uri="{FF2B5EF4-FFF2-40B4-BE49-F238E27FC236}">
                <a16:creationId xmlns:a16="http://schemas.microsoft.com/office/drawing/2014/main" id="{160040D7-5A9D-0E0E-7FB3-3300ECFF48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69546"/>
            <a:ext cx="1830534" cy="278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964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15CD7-1334-1E83-5DB7-96C59765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ready</a:t>
            </a:r>
            <a:br>
              <a:rPr lang="en-US" dirty="0"/>
            </a:br>
            <a:r>
              <a:rPr lang="en-US" dirty="0"/>
              <a:t>Looking 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4A86E-BB61-7BFE-7E4B-C6A5FA110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Self-reflection</a:t>
            </a:r>
          </a:p>
          <a:p>
            <a:r>
              <a:rPr lang="en-US" dirty="0"/>
              <a:t>Role models…</a:t>
            </a:r>
          </a:p>
          <a:p>
            <a:r>
              <a:rPr lang="en-US" dirty="0"/>
              <a:t>…and </a:t>
            </a:r>
            <a:r>
              <a:rPr lang="en-US" i="1" dirty="0"/>
              <a:t>negative</a:t>
            </a:r>
            <a:r>
              <a:rPr lang="en-US" dirty="0"/>
              <a:t> role models</a:t>
            </a:r>
          </a:p>
        </p:txBody>
      </p:sp>
    </p:spTree>
    <p:extLst>
      <p:ext uri="{BB962C8B-B14F-4D97-AF65-F5344CB8AC3E}">
        <p14:creationId xmlns:p14="http://schemas.microsoft.com/office/powerpoint/2010/main" val="3641460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274838"/>
            <a:ext cx="10068412" cy="230832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Leadership and management</a:t>
            </a:r>
          </a:p>
        </p:txBody>
      </p:sp>
    </p:spTree>
    <p:extLst>
      <p:ext uri="{BB962C8B-B14F-4D97-AF65-F5344CB8AC3E}">
        <p14:creationId xmlns:p14="http://schemas.microsoft.com/office/powerpoint/2010/main" val="3940947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4218</TotalTime>
  <Words>1166</Words>
  <Application>Microsoft Macintosh PowerPoint</Application>
  <PresentationFormat>Widescreen</PresentationFormat>
  <Paragraphs>168</Paragraphs>
  <Slides>34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Calibri</vt:lpstr>
      <vt:lpstr>Century Gothic</vt:lpstr>
      <vt:lpstr>Wingdings 3</vt:lpstr>
      <vt:lpstr>Ion</vt:lpstr>
      <vt:lpstr>Sitting in meetings all day long</vt:lpstr>
      <vt:lpstr>Overview</vt:lpstr>
      <vt:lpstr>Getting ready</vt:lpstr>
      <vt:lpstr>Getting ready Being a (tech) lead</vt:lpstr>
      <vt:lpstr>Getting ready Taking courses</vt:lpstr>
      <vt:lpstr>Getting ready Books and magazines I</vt:lpstr>
      <vt:lpstr>Getting ready Books and magazines II</vt:lpstr>
      <vt:lpstr>Getting ready Looking back</vt:lpstr>
      <vt:lpstr>Leadership and management</vt:lpstr>
      <vt:lpstr>Leadership and management Stepping into the room…</vt:lpstr>
      <vt:lpstr>Leadership and management Definitions</vt:lpstr>
      <vt:lpstr>Leadership and management The three kinds of leaders</vt:lpstr>
      <vt:lpstr>Leadership and management Servant leadership</vt:lpstr>
      <vt:lpstr>Leadership and management Career development</vt:lpstr>
      <vt:lpstr>Leadership and management Types of management styles I</vt:lpstr>
      <vt:lpstr>Leadership and management Types of management styles II</vt:lpstr>
      <vt:lpstr>Leadership and management About fine print</vt:lpstr>
      <vt:lpstr>Leadership and management Out of my comfort zone</vt:lpstr>
      <vt:lpstr>Lessons in communication</vt:lpstr>
      <vt:lpstr>Lessons in communication Reading between the lines</vt:lpstr>
      <vt:lpstr>Lessons in communication They’ll listen… to something</vt:lpstr>
      <vt:lpstr>Lessons in communication "Managing" in all sorts of directions</vt:lpstr>
      <vt:lpstr>Tactical and strategic staffing</vt:lpstr>
      <vt:lpstr>Tactical and strategic staffing Tactical (short-term)</vt:lpstr>
      <vt:lpstr>Tactical and strategic staffing Strategic (long-term)</vt:lpstr>
      <vt:lpstr>Dealing with "large" amounts</vt:lpstr>
      <vt:lpstr>Dealing with "large" amounts From retail to buying in bulk…</vt:lpstr>
      <vt:lpstr>Dealing with "large" amounts …to labor costs</vt:lpstr>
      <vt:lpstr>Reaching the next level</vt:lpstr>
      <vt:lpstr>Reaching the next level More reading and courses!</vt:lpstr>
      <vt:lpstr>Reaching the next level …and to what end?</vt:lpstr>
      <vt:lpstr>Reaching the next level Formal education</vt:lpstr>
      <vt:lpstr>Questions?</vt:lpstr>
      <vt:lpstr>Thanks for listening!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Sitting in meetings all day long</dc:title>
  <dc:subject/>
  <dc:creator>Dennis Dietrich</dc:creator>
  <cp:keywords/>
  <dc:description/>
  <cp:lastModifiedBy>Dennis Dietrich</cp:lastModifiedBy>
  <cp:revision>260</cp:revision>
  <dcterms:created xsi:type="dcterms:W3CDTF">2022-06-17T15:35:12Z</dcterms:created>
  <dcterms:modified xsi:type="dcterms:W3CDTF">2024-07-08T23:02:55Z</dcterms:modified>
  <cp:category/>
</cp:coreProperties>
</file>

<file path=docProps/thumbnail.jpeg>
</file>